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66" r:id="rId11"/>
    <p:sldId id="268" r:id="rId12"/>
    <p:sldId id="289" r:id="rId13"/>
    <p:sldId id="269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87" r:id="rId22"/>
    <p:sldId id="281" r:id="rId23"/>
    <p:sldId id="282" r:id="rId24"/>
    <p:sldId id="283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 sanchez valdivieso" initials="psv" lastIdx="1" clrIdx="0">
    <p:extLst>
      <p:ext uri="{19B8F6BF-5375-455C-9EA6-DF929625EA0E}">
        <p15:presenceInfo xmlns:p15="http://schemas.microsoft.com/office/powerpoint/2012/main" userId="492da948d96a8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1B3E-1C32-42B2-BCCF-B3553731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A9582-A366-4EC2-B655-756F38EF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4A2D-AC8F-4996-8185-27804BD7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AEEFB-E696-4F6D-9CD4-4BFFA1D2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F0811-7B0C-4D95-AEFB-94AAAD07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6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B622-550E-4577-AEBB-31085470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EEE32-81C9-4924-B4FE-ECC5B7FC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D8B8C-EC41-4B93-8B3D-DEC0418C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E877C-5A1C-4239-B2F4-97E37176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47738-8C8D-4BBA-ADD2-D8726C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450F7D-767E-4214-BB64-5A231D910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D48021-A956-42B5-907B-C8BCF2C1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2331-9EF0-46B4-8E7B-5C028CB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23E2-5810-418C-8CA2-148B782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1DF4-A240-48B6-B280-CDFA26C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A061-F09A-4454-8700-2B8D28C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6FA88-3A40-4284-8E41-EAC8F706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BB7F9-5052-4221-8DC0-31B2D50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4E952-8F61-47A9-B031-8157970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C0D26-7EBE-4623-B866-5462218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97D2-938E-4F5F-A028-1250DEAA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3587A6-42D5-40BC-8EDF-D758C1E23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A4D41-34B5-4641-A564-ABB097B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1D44E-2987-4F02-8125-EE49766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BE0CF-9599-4583-B152-B51BE3D5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D5DDF-DD95-4DBB-B3A4-FDC0B008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B686-9990-49F7-B596-6CA34136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C24A5-D127-48F2-92D8-6DDBD464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AAE09-AC20-46F2-8B3E-C6493528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585489-1E6E-4AB5-8A35-B9D116AE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8403C-D58D-4C28-A942-FC61A26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2D438-BFBC-4D66-B0B2-20ACB63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909E5-58CE-445D-9217-5B42F5F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2DE04E-B70D-4A61-BF97-D06D3396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A9A9C5-E000-4012-A24F-7CEF37EE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5A27-A335-4C72-BB78-8445D2B70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5190D-4397-422A-BA9B-D6F6784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EFBFC7-4667-4E68-B6B6-7F2DBB67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ACEC13-71AA-4B35-BE3D-A41D46D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50B7-149B-4724-A520-CA5196A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2F2B7D-4886-4F56-9541-CB5FB48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768182-3E53-4479-955B-C502EA3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34DF6-AB14-48F2-925A-3646E9A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D4BDA-FC3E-44CD-9E94-47B3D36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8B3377-22B9-43AE-A5F2-DC436A2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D7FC10-0253-4780-85D5-FBFBBF96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3EA29-EF74-4607-B8D2-A541D85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71968-3A49-4B33-91B6-E9327F4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E9ACD-9F5A-422D-A9AC-BA7D1074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CA88E-7E4D-4F08-9A74-BA3F7EF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2B2172-E1BE-4FBF-A7C0-D07D3C46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2BA45-2E2D-41A8-9B6E-490C07B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3836F-B22B-432E-A5FF-DFCB3F4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8704B-23AB-4BA7-8827-9FA007798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AAE96-24DE-45F6-A9E3-477CCFD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05C1D-8245-4BEA-8B29-8F353469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5F6E6A-83E0-45D7-ACD5-49C0E9A3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51AE-3B72-40FE-9A2D-99864052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382FB4-EE2A-4B5D-BA0B-576BAA7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C47D4-9ABA-42A5-9935-00469AA2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9C834-676E-484B-87EE-069EEDBD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9D26-97C3-4B94-BCA1-7C60F96E4473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4013B-E364-4180-B2F8-4F63A50B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33F18-DEBA-456B-A8B8-D8EC8F1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2.pn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5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microsoft.com/office/2007/relationships/media" Target="../media/media6.mp4"/><Relationship Id="rId21" Type="http://schemas.openxmlformats.org/officeDocument/2006/relationships/image" Target="../media/image75.png"/><Relationship Id="rId7" Type="http://schemas.microsoft.com/office/2007/relationships/media" Target="../media/media8.mp4"/><Relationship Id="rId12" Type="http://schemas.openxmlformats.org/officeDocument/2006/relationships/image" Target="../media/image2.png"/><Relationship Id="rId17" Type="http://schemas.openxmlformats.org/officeDocument/2006/relationships/image" Target="../media/image71.png"/><Relationship Id="rId2" Type="http://schemas.openxmlformats.org/officeDocument/2006/relationships/video" Target="../media/media5.mp4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slideLayout" Target="../slideLayouts/slideLayout2.xml"/><Relationship Id="rId5" Type="http://schemas.microsoft.com/office/2007/relationships/media" Target="../media/media7.mp4"/><Relationship Id="rId15" Type="http://schemas.openxmlformats.org/officeDocument/2006/relationships/image" Target="../media/image69.png"/><Relationship Id="rId10" Type="http://schemas.openxmlformats.org/officeDocument/2006/relationships/video" Target="../media/media9.mp4"/><Relationship Id="rId19" Type="http://schemas.openxmlformats.org/officeDocument/2006/relationships/image" Target="../media/image73.png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mp4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6989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24D6B8-726A-4C44-89C8-1D68E9B9F125}"/>
              </a:ext>
            </a:extLst>
          </p:cNvPr>
          <p:cNvSpPr/>
          <p:nvPr/>
        </p:nvSpPr>
        <p:spPr>
          <a:xfrm>
            <a:off x="1014686" y="377138"/>
            <a:ext cx="67948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emmagatzematge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F8DC5-91FC-4394-A842-DDE09332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B2C3C88-CE74-4600-81F6-E36C4FC2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0" y="2336961"/>
            <a:ext cx="3692558" cy="299022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2790C62-620C-4A5C-A241-633C397EBA5B}"/>
              </a:ext>
            </a:extLst>
          </p:cNvPr>
          <p:cNvSpPr txBox="1"/>
          <p:nvPr/>
        </p:nvSpPr>
        <p:spPr>
          <a:xfrm>
            <a:off x="1352910" y="1590665"/>
            <a:ext cx="347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Aplicació distribuïda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FD61F2-4E29-4E42-847E-209AB6D53429}"/>
              </a:ext>
            </a:extLst>
          </p:cNvPr>
          <p:cNvSpPr txBox="1"/>
          <p:nvPr/>
        </p:nvSpPr>
        <p:spPr>
          <a:xfrm>
            <a:off x="6358473" y="158809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Emmagatzematge SQL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C187FEC-268D-4D70-B442-6B2A65C3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32" y="2525083"/>
            <a:ext cx="4289633" cy="363014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2FA9A36-34AD-4F4A-BFC5-A908BDA8548A}"/>
              </a:ext>
            </a:extLst>
          </p:cNvPr>
          <p:cNvSpPr txBox="1"/>
          <p:nvPr/>
        </p:nvSpPr>
        <p:spPr>
          <a:xfrm>
            <a:off x="1433574" y="5628262"/>
            <a:ext cx="318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S’utilitza el protocol HTTP que no té estat i està basat en text</a:t>
            </a:r>
          </a:p>
        </p:txBody>
      </p:sp>
    </p:spTree>
    <p:extLst>
      <p:ext uri="{BB962C8B-B14F-4D97-AF65-F5344CB8AC3E}">
        <p14:creationId xmlns:p14="http://schemas.microsoft.com/office/powerpoint/2010/main" val="153952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CFE3E5-5E2A-46D6-B76E-5C9659C20ED3}"/>
              </a:ext>
            </a:extLst>
          </p:cNvPr>
          <p:cNvSpPr/>
          <p:nvPr/>
        </p:nvSpPr>
        <p:spPr>
          <a:xfrm>
            <a:off x="1014686" y="377138"/>
            <a:ext cx="5459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xarxa social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1E8049-361D-4822-ACBF-FA661A23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4" y="1621806"/>
            <a:ext cx="2589318" cy="20191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4F010-E4B4-488B-BE19-B973E826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1621806"/>
            <a:ext cx="2752573" cy="2019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A00005-8DD9-4D61-AF5E-C29BD5BC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63" y="1621806"/>
            <a:ext cx="2608927" cy="20244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30A13A-0D71-41F2-8375-91CE865AC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14" y="1621806"/>
            <a:ext cx="2677425" cy="19968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C6195C-C1AA-4621-82AF-F27B3152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" y="3875735"/>
            <a:ext cx="2594783" cy="18730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B9EE34-4815-4877-A4C0-AA646D119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3875734"/>
            <a:ext cx="2752573" cy="20779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CCBCF1-44CC-48A3-BEE6-3384778D4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00" y="3875733"/>
            <a:ext cx="2614390" cy="1902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9CB4AFA-319C-471E-8474-4BF623FE0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3875732"/>
            <a:ext cx="2682888" cy="19464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855504-91DE-440B-9B0E-FFADF78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9604EB9-05EB-452E-B59A-ABD21C60C1A6}"/>
              </a:ext>
            </a:extLst>
          </p:cNvPr>
          <p:cNvSpPr/>
          <p:nvPr/>
        </p:nvSpPr>
        <p:spPr>
          <a:xfrm>
            <a:off x="1014686" y="377138"/>
            <a:ext cx="6867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 jugador fa clic al botó play...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C93A1B-A804-4DA8-A928-3EBF57562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B78F6F-583B-4166-86FB-3873CC3A5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91" y="1593401"/>
            <a:ext cx="5590437" cy="47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6AE55A-6BAD-4514-B34B-CD9BBABD0F50}"/>
              </a:ext>
            </a:extLst>
          </p:cNvPr>
          <p:cNvSpPr/>
          <p:nvPr/>
        </p:nvSpPr>
        <p:spPr>
          <a:xfrm>
            <a:off x="590520" y="250762"/>
            <a:ext cx="53363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algorísmic del joc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A28D896-5617-471D-B154-28E0FE4C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4E7C20-D5F9-48B9-A2F6-FDE669B2BCBA}"/>
              </a:ext>
            </a:extLst>
          </p:cNvPr>
          <p:cNvSpPr/>
          <p:nvPr/>
        </p:nvSpPr>
        <p:spPr>
          <a:xfrm>
            <a:off x="706787" y="3406962"/>
            <a:ext cx="2531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ca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Algorismes</a:t>
            </a:r>
            <a:endParaRPr lang="ca-E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515261C-3B22-4EC9-977E-A987C227B30F}"/>
              </a:ext>
            </a:extLst>
          </p:cNvPr>
          <p:cNvSpPr/>
          <p:nvPr/>
        </p:nvSpPr>
        <p:spPr>
          <a:xfrm>
            <a:off x="3615660" y="1642684"/>
            <a:ext cx="696286" cy="4404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0F9925-1388-4B5B-BA67-E64544D0B3DF}"/>
              </a:ext>
            </a:extLst>
          </p:cNvPr>
          <p:cNvSpPr txBox="1"/>
          <p:nvPr/>
        </p:nvSpPr>
        <p:spPr>
          <a:xfrm>
            <a:off x="4748168" y="1778464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Construcció  del nivell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9934AD-A5EB-46C7-B9AA-95027D5701B0}"/>
              </a:ext>
            </a:extLst>
          </p:cNvPr>
          <p:cNvSpPr txBox="1"/>
          <p:nvPr/>
        </p:nvSpPr>
        <p:spPr>
          <a:xfrm>
            <a:off x="4748165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Transformació del taulell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FAC1D3-05E7-478C-934B-D33CBEE989EE}"/>
              </a:ext>
            </a:extLst>
          </p:cNvPr>
          <p:cNvSpPr txBox="1"/>
          <p:nvPr/>
        </p:nvSpPr>
        <p:spPr>
          <a:xfrm>
            <a:off x="4748166" y="387557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S’obtenen les amenaces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B31824-CED6-4C66-A7AB-1EBAE0E60BE9}"/>
              </a:ext>
            </a:extLst>
          </p:cNvPr>
          <p:cNvSpPr txBox="1"/>
          <p:nvPr/>
        </p:nvSpPr>
        <p:spPr>
          <a:xfrm>
            <a:off x="4429388" y="5200644"/>
            <a:ext cx="2474751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Col·locació dels robots (temps de joc)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8708C2-B898-4935-9368-321A619B9328}"/>
              </a:ext>
            </a:extLst>
          </p:cNvPr>
          <p:cNvSpPr txBox="1"/>
          <p:nvPr/>
        </p:nvSpPr>
        <p:spPr>
          <a:xfrm>
            <a:off x="7220819" y="177846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Resolució del nivell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414C3AD-6D77-4EBB-A4A6-E1281BF00BBD}"/>
              </a:ext>
            </a:extLst>
          </p:cNvPr>
          <p:cNvSpPr txBox="1"/>
          <p:nvPr/>
        </p:nvSpPr>
        <p:spPr>
          <a:xfrm>
            <a:off x="7220816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Atacs dels enemics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2C155A-CEBD-4DB6-BEF9-DD7C1E4EFE96}"/>
              </a:ext>
            </a:extLst>
          </p:cNvPr>
          <p:cNvSpPr txBox="1"/>
          <p:nvPr/>
        </p:nvSpPr>
        <p:spPr>
          <a:xfrm>
            <a:off x="7220817" y="387557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Calcular estrelles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000914-5206-4123-982B-0D568295A80D}"/>
              </a:ext>
            </a:extLst>
          </p:cNvPr>
          <p:cNvSpPr txBox="1"/>
          <p:nvPr/>
        </p:nvSpPr>
        <p:spPr>
          <a:xfrm>
            <a:off x="9693470" y="177846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Calcular punts i monedes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F308A1-8D78-418A-8AD3-FF7516F5D098}"/>
              </a:ext>
            </a:extLst>
          </p:cNvPr>
          <p:cNvSpPr txBox="1"/>
          <p:nvPr/>
        </p:nvSpPr>
        <p:spPr>
          <a:xfrm>
            <a:off x="9693469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Actualitzar la base de dades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9EC6D5-A488-4378-B3F9-C04249B23B90}"/>
              </a:ext>
            </a:extLst>
          </p:cNvPr>
          <p:cNvSpPr txBox="1"/>
          <p:nvPr/>
        </p:nvSpPr>
        <p:spPr>
          <a:xfrm>
            <a:off x="9693469" y="5200643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Algorismes de les armes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50AD8B2-F7BB-43F0-9F87-F7384D3C9CD3}"/>
              </a:ext>
            </a:extLst>
          </p:cNvPr>
          <p:cNvCxnSpPr>
            <a:stCxn id="2" idx="2"/>
            <a:endCxn id="8" idx="0"/>
          </p:cNvCxnSpPr>
          <p:nvPr/>
        </p:nvCxnSpPr>
        <p:spPr>
          <a:xfrm flipH="1">
            <a:off x="5591259" y="2424795"/>
            <a:ext cx="3" cy="41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22C831E-1795-46D9-A94D-B9872CE87AB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5591259" y="3490948"/>
            <a:ext cx="1" cy="38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B0E8133-0B67-42A6-AD20-2A646B35119C}"/>
              </a:ext>
            </a:extLst>
          </p:cNvPr>
          <p:cNvCxnSpPr>
            <a:stCxn id="12" idx="2"/>
          </p:cNvCxnSpPr>
          <p:nvPr/>
        </p:nvCxnSpPr>
        <p:spPr>
          <a:xfrm flipH="1">
            <a:off x="5591258" y="4521903"/>
            <a:ext cx="2" cy="6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651460C-BDC5-4CC9-A8D8-396E2775A25E}"/>
              </a:ext>
            </a:extLst>
          </p:cNvPr>
          <p:cNvCxnSpPr/>
          <p:nvPr/>
        </p:nvCxnSpPr>
        <p:spPr>
          <a:xfrm flipV="1">
            <a:off x="6711193" y="2038525"/>
            <a:ext cx="0" cy="316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1C994E-A04A-4B72-B7CD-BC04A9A486C9}"/>
              </a:ext>
            </a:extLst>
          </p:cNvPr>
          <p:cNvCxnSpPr/>
          <p:nvPr/>
        </p:nvCxnSpPr>
        <p:spPr>
          <a:xfrm>
            <a:off x="6702804" y="2021747"/>
            <a:ext cx="518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2D16117-587E-4F5E-A06B-1AE5132BF2B9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8063910" y="2424793"/>
            <a:ext cx="3" cy="4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6A729DC7-F6ED-4142-92F5-9B1348259245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063910" y="3490948"/>
            <a:ext cx="1" cy="38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37F0CC7-4B66-45E7-9DA9-505564C79AF8}"/>
              </a:ext>
            </a:extLst>
          </p:cNvPr>
          <p:cNvCxnSpPr>
            <a:stCxn id="16" idx="3"/>
          </p:cNvCxnSpPr>
          <p:nvPr/>
        </p:nvCxnSpPr>
        <p:spPr>
          <a:xfrm flipV="1">
            <a:off x="8907004" y="4198737"/>
            <a:ext cx="2034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11C2555-3ED9-431D-B964-4DCEEDCF2CA4}"/>
              </a:ext>
            </a:extLst>
          </p:cNvPr>
          <p:cNvCxnSpPr/>
          <p:nvPr/>
        </p:nvCxnSpPr>
        <p:spPr>
          <a:xfrm flipV="1">
            <a:off x="9118833" y="2119227"/>
            <a:ext cx="0" cy="207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3499657-39EB-49CA-BDEC-3C1176BDD02F}"/>
              </a:ext>
            </a:extLst>
          </p:cNvPr>
          <p:cNvCxnSpPr>
            <a:endCxn id="17" idx="1"/>
          </p:cNvCxnSpPr>
          <p:nvPr/>
        </p:nvCxnSpPr>
        <p:spPr>
          <a:xfrm>
            <a:off x="9110444" y="2101627"/>
            <a:ext cx="5830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D64423E-659C-4C2C-B4A4-2500937EA64A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10536563" y="2424793"/>
            <a:ext cx="1" cy="4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EB0A06A-4168-4831-9675-12D59EC97903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6904139" y="5523809"/>
            <a:ext cx="2789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5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99C63-98D1-41AA-8CCB-4F6477540BC6}"/>
              </a:ext>
            </a:extLst>
          </p:cNvPr>
          <p:cNvSpPr/>
          <p:nvPr/>
        </p:nvSpPr>
        <p:spPr>
          <a:xfrm>
            <a:off x="1014686" y="377138"/>
            <a:ext cx="5008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4CA04-8CC4-4F07-91CD-DEE41050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5A75D-97BB-472D-A72B-CFCC62DC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5" y="1952226"/>
            <a:ext cx="2967186" cy="280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05A318-234E-4F54-B9C8-647135936202}"/>
              </a:ext>
            </a:extLst>
          </p:cNvPr>
          <p:cNvSpPr txBox="1"/>
          <p:nvPr/>
        </p:nvSpPr>
        <p:spPr>
          <a:xfrm>
            <a:off x="1014686" y="1809613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Sol·licitar al servidor tots els objectes d’aquell nivell: robots, enemics, blocs, temps...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38AAA-9716-4403-87E8-1B7C55F4D44A}"/>
              </a:ext>
            </a:extLst>
          </p:cNvPr>
          <p:cNvSpPr txBox="1"/>
          <p:nvPr/>
        </p:nvSpPr>
        <p:spPr>
          <a:xfrm>
            <a:off x="1014686" y="2874276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Col·locar els robots a l’inventari i els enemics i els blocs damunt del taulell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37228F-8267-4F7D-B568-8A4F27C50138}"/>
              </a:ext>
            </a:extLst>
          </p:cNvPr>
          <p:cNvSpPr txBox="1"/>
          <p:nvPr/>
        </p:nvSpPr>
        <p:spPr>
          <a:xfrm>
            <a:off x="1014686" y="3938939"/>
            <a:ext cx="675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Buscar una transformació de la matriu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8D5C9-8C73-4A0B-A758-9BE01B2106B5}"/>
              </a:ext>
            </a:extLst>
          </p:cNvPr>
          <p:cNvSpPr txBox="1"/>
          <p:nvPr/>
        </p:nvSpPr>
        <p:spPr>
          <a:xfrm>
            <a:off x="1014686" y="4665048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4. Obtenir les cel·les amenaçades i la intensitat de cada amenaça</a:t>
            </a:r>
          </a:p>
        </p:txBody>
      </p:sp>
    </p:spTree>
    <p:extLst>
      <p:ext uri="{BB962C8B-B14F-4D97-AF65-F5344CB8AC3E}">
        <p14:creationId xmlns:p14="http://schemas.microsoft.com/office/powerpoint/2010/main" val="209598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57E5615-8AFC-4C55-810B-B5F4671C7DB8}"/>
              </a:ext>
            </a:extLst>
          </p:cNvPr>
          <p:cNvSpPr/>
          <p:nvPr/>
        </p:nvSpPr>
        <p:spPr>
          <a:xfrm>
            <a:off x="796572" y="872054"/>
            <a:ext cx="6382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Transformacions de la matriu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185E9-1B5F-496E-888B-1EB54E21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AA457A-3FE2-4DF1-9160-735DF39BEB40}"/>
              </a:ext>
            </a:extLst>
          </p:cNvPr>
          <p:cNvSpPr txBox="1"/>
          <p:nvPr/>
        </p:nvSpPr>
        <p:spPr>
          <a:xfrm>
            <a:off x="1014686" y="2124722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Transposició de la matriu (Horitzontal, vertical, horitzontal + vertical)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623C1-A91C-40C8-B703-025F4C47AA29}"/>
              </a:ext>
            </a:extLst>
          </p:cNvPr>
          <p:cNvSpPr txBox="1"/>
          <p:nvPr/>
        </p:nvSpPr>
        <p:spPr>
          <a:xfrm>
            <a:off x="1014686" y="2966490"/>
            <a:ext cx="4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Rotació de la matriu </a:t>
            </a:r>
            <a:r>
              <a:rPr lang="pt-BR" sz="2400" dirty="0"/>
              <a:t>0º, 90º, 180º o 270º</a:t>
            </a:r>
            <a:endParaRPr lang="ca-E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520FD-3568-4BC4-ADD2-50EC194941B7}"/>
              </a:ext>
            </a:extLst>
          </p:cNvPr>
          <p:cNvSpPr txBox="1"/>
          <p:nvPr/>
        </p:nvSpPr>
        <p:spPr>
          <a:xfrm>
            <a:off x="1014686" y="3869814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Cada nivell es pot representar de 16 maneres diferents!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6CF3CB-6679-47D8-B8CF-68F3CAF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8" y="1771059"/>
            <a:ext cx="2543470" cy="23908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AEFC02-EA73-4BAC-B476-E75CFB9DF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25" y="4161826"/>
            <a:ext cx="2550105" cy="2397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9DE92C7-9954-4672-8146-D678DFD6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10" y="1768710"/>
            <a:ext cx="2548468" cy="23955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96C6D7-E55F-481C-A1F9-FCF1934C6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20" y="4161826"/>
            <a:ext cx="2550105" cy="23970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3CAB4AA-7890-4376-BE56-D6636A0B4C7B}"/>
              </a:ext>
            </a:extLst>
          </p:cNvPr>
          <p:cNvSpPr txBox="1"/>
          <p:nvPr/>
        </p:nvSpPr>
        <p:spPr>
          <a:xfrm>
            <a:off x="1014686" y="471158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Si de cada nivell hi ha 2 models, la probabilitat de repetir un nivell és 1/(16*2) = 0,03</a:t>
            </a:r>
          </a:p>
        </p:txBody>
      </p:sp>
    </p:spTree>
    <p:extLst>
      <p:ext uri="{BB962C8B-B14F-4D97-AF65-F5344CB8AC3E}">
        <p14:creationId xmlns:p14="http://schemas.microsoft.com/office/powerpoint/2010/main" val="13117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6BCFC2-AB36-473B-AACF-EE79984F7286}"/>
              </a:ext>
            </a:extLst>
          </p:cNvPr>
          <p:cNvSpPr/>
          <p:nvPr/>
        </p:nvSpPr>
        <p:spPr>
          <a:xfrm>
            <a:off x="930796" y="604705"/>
            <a:ext cx="5732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Obtenció de les amenaces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3A66-4F02-4CA6-BA7E-40CB8AA6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B669-0AE7-40C8-A905-3FE5DF7F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80" y="1951950"/>
            <a:ext cx="3971385" cy="37331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2A0A5F-B3BD-42B4-B0DB-8BB543AE6533}"/>
              </a:ext>
            </a:extLst>
          </p:cNvPr>
          <p:cNvSpPr txBox="1"/>
          <p:nvPr/>
        </p:nvSpPr>
        <p:spPr>
          <a:xfrm>
            <a:off x="1125141" y="177532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recórrer la matriu i mirar quines cel·les contenen un enemic...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09D1FE-51B7-4B5F-8756-FF31CED44B61}"/>
              </a:ext>
            </a:extLst>
          </p:cNvPr>
          <p:cNvSpPr txBox="1"/>
          <p:nvPr/>
        </p:nvSpPr>
        <p:spPr>
          <a:xfrm>
            <a:off x="1125141" y="255846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avançar per la matriu segons les seves orientacions d’atac...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86FF9-DB2A-4DCF-9CEA-9DAB211BC1F5}"/>
              </a:ext>
            </a:extLst>
          </p:cNvPr>
          <p:cNvSpPr txBox="1"/>
          <p:nvPr/>
        </p:nvSpPr>
        <p:spPr>
          <a:xfrm>
            <a:off x="1125141" y="339900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incrementant l'amenaça a les cel·les fins a topar amb un altre actor o esgotar l’abast de l’atac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DD31B5-6D96-4BE9-8A3D-1AAC599CE989}"/>
              </a:ext>
            </a:extLst>
          </p:cNvPr>
          <p:cNvSpPr txBox="1"/>
          <p:nvPr/>
        </p:nvSpPr>
        <p:spPr>
          <a:xfrm>
            <a:off x="600373" y="4832726"/>
            <a:ext cx="61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És una informació molt barata </a:t>
            </a:r>
            <a:r>
              <a:rPr lang="ca-ES" sz="2200" dirty="0" err="1"/>
              <a:t>computacionalment</a:t>
            </a:r>
            <a:r>
              <a:rPr lang="ca-ES" sz="2200" dirty="0"/>
              <a:t> i molt valuosa, per exemple per </a:t>
            </a:r>
            <a:r>
              <a:rPr lang="ca-ES" sz="2200" dirty="0" err="1"/>
              <a:t>debugar</a:t>
            </a:r>
            <a:r>
              <a:rPr lang="ca-ES" sz="2200" dirty="0"/>
              <a:t>! A més estalviarà fer els càlculs al final...</a:t>
            </a:r>
          </a:p>
        </p:txBody>
      </p:sp>
    </p:spTree>
    <p:extLst>
      <p:ext uri="{BB962C8B-B14F-4D97-AF65-F5344CB8AC3E}">
        <p14:creationId xmlns:p14="http://schemas.microsoft.com/office/powerpoint/2010/main" val="229953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C1CAA6-B99A-4BD4-80AB-58F5086BCCE8}"/>
              </a:ext>
            </a:extLst>
          </p:cNvPr>
          <p:cNvSpPr/>
          <p:nvPr/>
        </p:nvSpPr>
        <p:spPr>
          <a:xfrm>
            <a:off x="1014686" y="377138"/>
            <a:ext cx="4963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dels robots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19C9F-C9CE-4D29-BF92-964F885E4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C973F-1C02-4F69-A8B1-2636136EA24C}"/>
              </a:ext>
            </a:extLst>
          </p:cNvPr>
          <p:cNvSpPr txBox="1"/>
          <p:nvPr/>
        </p:nvSpPr>
        <p:spPr>
          <a:xfrm>
            <a:off x="1292907" y="1433295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resistents </a:t>
            </a:r>
          </a:p>
        </p:txBody>
      </p:sp>
      <p:pic>
        <p:nvPicPr>
          <p:cNvPr id="8" name="Imagen 7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E3F7DA0B-49A9-4A42-980E-BE6313C34D5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11" y="2030404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CA824F48-B15E-4D3C-8ABD-6E9AA155284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76" y="2026360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C33CCBA-7155-45E8-A646-EA6E2D61A0F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93" y="3114760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8D7C462-8FF4-4226-92D8-A16587BE57C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65" y="31071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menaces">
            <a:hlinkClick r:id="" action="ppaction://media"/>
            <a:extLst>
              <a:ext uri="{FF2B5EF4-FFF2-40B4-BE49-F238E27FC236}">
                <a16:creationId xmlns:a16="http://schemas.microsoft.com/office/drawing/2014/main" id="{5BD4883D-5A82-4FD2-9B71-F835FB1E7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31059" y="1579072"/>
            <a:ext cx="5317615" cy="479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68AB0-E6F9-4E75-817F-721442D3A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73F0CC9-D1A3-4331-AA72-9B406844B1EC}"/>
              </a:ext>
            </a:extLst>
          </p:cNvPr>
          <p:cNvSpPr/>
          <p:nvPr/>
        </p:nvSpPr>
        <p:spPr>
          <a:xfrm>
            <a:off x="276454" y="456439"/>
            <a:ext cx="7402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desactivador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BCCB95-8178-4804-93E4-90D8DB605E51}"/>
              </a:ext>
            </a:extLst>
          </p:cNvPr>
          <p:cNvSpPr txBox="1"/>
          <p:nvPr/>
        </p:nvSpPr>
        <p:spPr>
          <a:xfrm>
            <a:off x="276454" y="1938480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reconstrueix la matriu a cada jugada obtenint les amenaces només dels enemics no desactivats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CD74-A1BE-4A04-AD8A-5AA04255FA1F}"/>
              </a:ext>
            </a:extLst>
          </p:cNvPr>
          <p:cNvSpPr txBox="1"/>
          <p:nvPr/>
        </p:nvSpPr>
        <p:spPr>
          <a:xfrm>
            <a:off x="276454" y="3732152"/>
            <a:ext cx="10964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es pot fer millor...</a:t>
            </a:r>
          </a:p>
          <a:p>
            <a:endParaRPr lang="ca-ES" sz="2200" dirty="0"/>
          </a:p>
          <a:p>
            <a:r>
              <a:rPr lang="ca-ES" sz="2200" dirty="0"/>
              <a:t>... tractant-los com a robots normals/resistents </a:t>
            </a:r>
          </a:p>
          <a:p>
            <a:r>
              <a:rPr lang="ca-ES" sz="2200" dirty="0"/>
              <a:t>reconstruint la matriu només a l’última   jugada!</a:t>
            </a:r>
          </a:p>
          <a:p>
            <a:endParaRPr lang="ca-ES" sz="2200" dirty="0"/>
          </a:p>
          <a:p>
            <a:r>
              <a:rPr lang="ca-ES" sz="2200" i="1" dirty="0"/>
              <a:t>Cal notar que no s’utilitza un algorisme de cerca final, sinó que la màquina reprodueix el comportament de l’humà que ha jugat, solucionant el problema a cada pas.</a:t>
            </a:r>
          </a:p>
        </p:txBody>
      </p:sp>
      <p:pic>
        <p:nvPicPr>
          <p:cNvPr id="12" name="Imagen 11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640F93D9-C627-4A3D-8455-C95BAE0EC3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26" y="2819025"/>
            <a:ext cx="1498825" cy="14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adio">
            <a:hlinkClick r:id="" action="ppaction://media"/>
            <a:extLst>
              <a:ext uri="{FF2B5EF4-FFF2-40B4-BE49-F238E27FC236}">
                <a16:creationId xmlns:a16="http://schemas.microsoft.com/office/drawing/2014/main" id="{7CAB0E4A-29B2-45C5-B2D8-42579407D8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9755" y="1240332"/>
            <a:ext cx="4454321" cy="402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F81DF9-5BB3-442D-B8AE-EE123F327FDD}"/>
              </a:ext>
            </a:extLst>
          </p:cNvPr>
          <p:cNvSpPr/>
          <p:nvPr/>
        </p:nvSpPr>
        <p:spPr>
          <a:xfrm>
            <a:off x="293232" y="477806"/>
            <a:ext cx="4557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5C76B-5B3D-4CF9-A4C3-0D9C1B4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E57F31-3317-4DA2-B450-5ED49B576BE6}"/>
              </a:ext>
            </a:extLst>
          </p:cNvPr>
          <p:cNvSpPr txBox="1"/>
          <p:nvPr/>
        </p:nvSpPr>
        <p:spPr>
          <a:xfrm>
            <a:off x="362933" y="1475955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Com que el joc s’ha anat resolent per si sol a cada jugada, ara només cal fer dues coses per saber si s’ha guanyat o 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006F88-B373-45DC-9282-839C4F701323}"/>
              </a:ext>
            </a:extLst>
          </p:cNvPr>
          <p:cNvSpPr txBox="1"/>
          <p:nvPr/>
        </p:nvSpPr>
        <p:spPr>
          <a:xfrm>
            <a:off x="792168" y="2796574"/>
            <a:ext cx="4929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Comprovar que el jugador ha col·locat tots els robots a la matriu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F64C90-100A-422A-BA84-F24D57319881}"/>
              </a:ext>
            </a:extLst>
          </p:cNvPr>
          <p:cNvSpPr txBox="1"/>
          <p:nvPr/>
        </p:nvSpPr>
        <p:spPr>
          <a:xfrm>
            <a:off x="792169" y="4037267"/>
            <a:ext cx="4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Comprovar que no ha mort cap robot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0F04F2-7A24-42DA-A5CD-43E2283FC553}"/>
              </a:ext>
            </a:extLst>
          </p:cNvPr>
          <p:cNvSpPr txBox="1"/>
          <p:nvPr/>
        </p:nvSpPr>
        <p:spPr>
          <a:xfrm>
            <a:off x="362933" y="5176898"/>
            <a:ext cx="729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Una vegada s’ha fet aquesta simple comprovació els enemics disparen els seus atacs, es calculen les estrelles obtingudes i per últim la puntuació.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9B1A1A-2A2F-45C8-8820-9ECBC29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9" y="2603563"/>
            <a:ext cx="4644013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8BFA56-8A64-4AE6-A36A-8AB8242C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E48F96-4F9E-414C-BE69-C2D0CC133929}"/>
              </a:ext>
            </a:extLst>
          </p:cNvPr>
          <p:cNvSpPr/>
          <p:nvPr/>
        </p:nvSpPr>
        <p:spPr>
          <a:xfrm>
            <a:off x="905068" y="604705"/>
            <a:ext cx="6173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Què és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Save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All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7B7EA9-CD54-4E45-AAEF-91E24902A0A2}"/>
              </a:ext>
            </a:extLst>
          </p:cNvPr>
          <p:cNvSpPr txBox="1"/>
          <p:nvPr/>
        </p:nvSpPr>
        <p:spPr>
          <a:xfrm>
            <a:off x="905068" y="1734051"/>
            <a:ext cx="5477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És un joc online basat en posicions, amenaces, moviments i atacs</a:t>
            </a:r>
            <a:endParaRPr lang="en-U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1B8E78-9AEE-4240-8982-046B82E4A5BB}"/>
              </a:ext>
            </a:extLst>
          </p:cNvPr>
          <p:cNvSpPr txBox="1"/>
          <p:nvPr/>
        </p:nvSpPr>
        <p:spPr>
          <a:xfrm>
            <a:off x="942390" y="4428526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Aplicació distribuïda basada en el paradigma de la programació web (</a:t>
            </a:r>
            <a:r>
              <a:rPr lang="ca-ES" sz="2200" dirty="0" err="1"/>
              <a:t>http</a:t>
            </a:r>
            <a:r>
              <a:rPr lang="ca-ES" sz="2200" dirty="0"/>
              <a:t>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38B766A-1932-4862-B130-65E4927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1" y="1817511"/>
            <a:ext cx="4476748" cy="42156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F764FE-BB7F-4EA8-A38F-DAB437206C1C}"/>
              </a:ext>
            </a:extLst>
          </p:cNvPr>
          <p:cNvSpPr txBox="1"/>
          <p:nvPr/>
        </p:nvSpPr>
        <p:spPr>
          <a:xfrm>
            <a:off x="905068" y="3466009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Nivells pseudo-aleatoris i de dificultat incremental.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FB3B8A-73AA-40EE-B28C-C83FB3BA04A0}"/>
              </a:ext>
            </a:extLst>
          </p:cNvPr>
          <p:cNvSpPr txBox="1"/>
          <p:nvPr/>
        </p:nvSpPr>
        <p:spPr>
          <a:xfrm>
            <a:off x="942390" y="5505835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- 5 llenguatges de programació (PHP, </a:t>
            </a:r>
            <a:r>
              <a:rPr lang="ca-ES" sz="2200" dirty="0" err="1"/>
              <a:t>JavaScript</a:t>
            </a:r>
            <a:r>
              <a:rPr lang="ca-ES" sz="2200" dirty="0"/>
              <a:t>, SQL, CSS i </a:t>
            </a:r>
            <a:r>
              <a:rPr lang="ca-ES" sz="2200" dirty="0" err="1"/>
              <a:t>Html</a:t>
            </a:r>
            <a:r>
              <a:rPr lang="ca-ES" sz="22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30E0C1-A569-463C-8133-8E86FF209563}"/>
              </a:ext>
            </a:extLst>
          </p:cNvPr>
          <p:cNvSpPr txBox="1"/>
          <p:nvPr/>
        </p:nvSpPr>
        <p:spPr>
          <a:xfrm>
            <a:off x="942390" y="2737822"/>
            <a:ext cx="5477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Objectiu: salvar a tots els robots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8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EE53D6-77E2-4A31-869D-7BE2BC58B787}"/>
              </a:ext>
            </a:extLst>
          </p:cNvPr>
          <p:cNvSpPr/>
          <p:nvPr/>
        </p:nvSpPr>
        <p:spPr>
          <a:xfrm>
            <a:off x="293232" y="226478"/>
            <a:ext cx="4855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 actuen les 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9E7-1EC1-474E-A971-57F2D1E53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hammer">
            <a:hlinkClick r:id="" action="ppaction://media"/>
            <a:extLst>
              <a:ext uri="{FF2B5EF4-FFF2-40B4-BE49-F238E27FC236}">
                <a16:creationId xmlns:a16="http://schemas.microsoft.com/office/drawing/2014/main" id="{A732FFF0-7BE5-46E9-9AA0-1CB7B6F27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147" y="2197407"/>
            <a:ext cx="3680596" cy="2025417"/>
          </a:xfrm>
          <a:prstGeom prst="rect">
            <a:avLst/>
          </a:prstGeom>
        </p:spPr>
      </p:pic>
      <p:pic>
        <p:nvPicPr>
          <p:cNvPr id="7" name="pencil">
            <a:hlinkClick r:id="" action="ppaction://media"/>
            <a:extLst>
              <a:ext uri="{FF2B5EF4-FFF2-40B4-BE49-F238E27FC236}">
                <a16:creationId xmlns:a16="http://schemas.microsoft.com/office/drawing/2014/main" id="{19DA1374-926B-42E4-9725-06C66875C6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1809" y="2197406"/>
            <a:ext cx="3622174" cy="2025417"/>
          </a:xfrm>
          <a:prstGeom prst="rect">
            <a:avLst/>
          </a:prstGeom>
        </p:spPr>
      </p:pic>
      <p:pic>
        <p:nvPicPr>
          <p:cNvPr id="8" name="dynamite">
            <a:hlinkClick r:id="" action="ppaction://media"/>
            <a:extLst>
              <a:ext uri="{FF2B5EF4-FFF2-40B4-BE49-F238E27FC236}">
                <a16:creationId xmlns:a16="http://schemas.microsoft.com/office/drawing/2014/main" id="{57EC55CB-C96C-4DEB-BAEA-89A70746E8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57049" y="2197406"/>
            <a:ext cx="3622174" cy="2025417"/>
          </a:xfrm>
          <a:prstGeom prst="rect">
            <a:avLst/>
          </a:prstGeom>
        </p:spPr>
      </p:pic>
      <p:pic>
        <p:nvPicPr>
          <p:cNvPr id="9" name="bomb">
            <a:hlinkClick r:id="" action="ppaction://media"/>
            <a:extLst>
              <a:ext uri="{FF2B5EF4-FFF2-40B4-BE49-F238E27FC236}">
                <a16:creationId xmlns:a16="http://schemas.microsoft.com/office/drawing/2014/main" id="{B61992CB-328B-4F58-AAFF-73A3D20AC19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91815" y="4323930"/>
            <a:ext cx="3641696" cy="2036333"/>
          </a:xfrm>
          <a:prstGeom prst="rect">
            <a:avLst/>
          </a:prstGeom>
        </p:spPr>
      </p:pic>
      <p:pic>
        <p:nvPicPr>
          <p:cNvPr id="10" name="missile">
            <a:hlinkClick r:id="" action="ppaction://media"/>
            <a:extLst>
              <a:ext uri="{FF2B5EF4-FFF2-40B4-BE49-F238E27FC236}">
                <a16:creationId xmlns:a16="http://schemas.microsoft.com/office/drawing/2014/main" id="{507F640C-3B47-46BE-94FD-4C21B4F89AE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83983" y="4323930"/>
            <a:ext cx="3622174" cy="20254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A5DCC0-F17C-489A-9CA9-80E843D621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" y="1406891"/>
            <a:ext cx="685888" cy="6858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F2A493-BFC8-4E10-9BF9-BC68D59BA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8" y="1396506"/>
            <a:ext cx="729640" cy="729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385166-ACA9-46F9-A9E2-C5F883CD5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14" y="1346577"/>
            <a:ext cx="768518" cy="768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0A187B-4C84-4589-BC52-0B663BF18A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4" y="4671524"/>
            <a:ext cx="897625" cy="897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B551C1-FF6F-40AB-91D5-3D60CDBDE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57" y="4671524"/>
            <a:ext cx="913568" cy="9135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91FCE5-8B40-4AA7-B19A-8A7128D9F90C}"/>
              </a:ext>
            </a:extLst>
          </p:cNvPr>
          <p:cNvSpPr txBox="1"/>
          <p:nvPr/>
        </p:nvSpPr>
        <p:spPr>
          <a:xfrm>
            <a:off x="1607619" y="1682131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Martell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84039E-1B89-455D-AAD4-AA70BCE21130}"/>
              </a:ext>
            </a:extLst>
          </p:cNvPr>
          <p:cNvSpPr txBox="1"/>
          <p:nvPr/>
        </p:nvSpPr>
        <p:spPr>
          <a:xfrm>
            <a:off x="5450847" y="1678712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Llapis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76CCA-90B3-45C7-9246-329B9F8CEA46}"/>
              </a:ext>
            </a:extLst>
          </p:cNvPr>
          <p:cNvSpPr txBox="1"/>
          <p:nvPr/>
        </p:nvSpPr>
        <p:spPr>
          <a:xfrm>
            <a:off x="9152320" y="1730836"/>
            <a:ext cx="1787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Dinamita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658A5F8-0814-429D-929E-5B01E61B9487}"/>
              </a:ext>
            </a:extLst>
          </p:cNvPr>
          <p:cNvSpPr txBox="1"/>
          <p:nvPr/>
        </p:nvSpPr>
        <p:spPr>
          <a:xfrm>
            <a:off x="713484" y="5719009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Bomba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0E8EB1-2FD7-4B3F-AB70-02252337AE7E}"/>
              </a:ext>
            </a:extLst>
          </p:cNvPr>
          <p:cNvSpPr txBox="1"/>
          <p:nvPr/>
        </p:nvSpPr>
        <p:spPr>
          <a:xfrm>
            <a:off x="6649649" y="5602906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Míssil</a:t>
            </a:r>
          </a:p>
        </p:txBody>
      </p:sp>
    </p:spTree>
    <p:extLst>
      <p:ext uri="{BB962C8B-B14F-4D97-AF65-F5344CB8AC3E}">
        <p14:creationId xmlns:p14="http://schemas.microsoft.com/office/powerpoint/2010/main" val="34820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C5A5B8-D9F0-4AA3-990A-42D39E36D14A}"/>
              </a:ext>
            </a:extLst>
          </p:cNvPr>
          <p:cNvSpPr/>
          <p:nvPr/>
        </p:nvSpPr>
        <p:spPr>
          <a:xfrm>
            <a:off x="293232" y="226478"/>
            <a:ext cx="3922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botiga d’armes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11B09-7756-4D2A-AABC-63E79ECA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557E-3B5C-4878-8A97-45C76876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39210"/>
            <a:ext cx="6644081" cy="5157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A8AF4-CC24-456E-B8C1-C8D50C210F4B}"/>
              </a:ext>
            </a:extLst>
          </p:cNvPr>
          <p:cNvSpPr txBox="1"/>
          <p:nvPr/>
        </p:nvSpPr>
        <p:spPr>
          <a:xfrm>
            <a:off x="7392907" y="1467059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armes i vides amb les monedes de joc aconseguides amb la puntuació de les partides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1060-954E-4BD2-AEA1-FB9173EF6E35}"/>
              </a:ext>
            </a:extLst>
          </p:cNvPr>
          <p:cNvSpPr txBox="1"/>
          <p:nvPr/>
        </p:nvSpPr>
        <p:spPr>
          <a:xfrm>
            <a:off x="7392907" y="3186301"/>
            <a:ext cx="385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vides amb diners reals a través de </a:t>
            </a:r>
            <a:r>
              <a:rPr lang="ca-ES" sz="2200" dirty="0" err="1"/>
              <a:t>PayPal</a:t>
            </a:r>
            <a:endParaRPr lang="ca-ES" sz="2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BEDD3-8B18-4EE0-AA9A-A86324370C02}"/>
              </a:ext>
            </a:extLst>
          </p:cNvPr>
          <p:cNvSpPr txBox="1"/>
          <p:nvPr/>
        </p:nvSpPr>
        <p:spPr>
          <a:xfrm>
            <a:off x="7392907" y="4228435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monedes de joc amb diners reals amb les quals es podrà obtenir armes per jugar</a:t>
            </a:r>
          </a:p>
        </p:txBody>
      </p:sp>
    </p:spTree>
    <p:extLst>
      <p:ext uri="{BB962C8B-B14F-4D97-AF65-F5344CB8AC3E}">
        <p14:creationId xmlns:p14="http://schemas.microsoft.com/office/powerpoint/2010/main" val="3258651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90951C-5404-41AA-975C-661850FB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EDB9EF-F9B4-40A1-87D2-F63F976CDFA1}"/>
              </a:ext>
            </a:extLst>
          </p:cNvPr>
          <p:cNvSpPr/>
          <p:nvPr/>
        </p:nvSpPr>
        <p:spPr>
          <a:xfrm>
            <a:off x="561679" y="452981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joc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32693-1FD8-4579-9353-839867F96EA9}"/>
              </a:ext>
            </a:extLst>
          </p:cNvPr>
          <p:cNvSpPr txBox="1"/>
          <p:nvPr/>
        </p:nvSpPr>
        <p:spPr>
          <a:xfrm>
            <a:off x="561678" y="1603615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explorar el passat per a poder millorar el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48FB4-5DD3-4B94-8982-F569F734D5FA}"/>
              </a:ext>
            </a:extLst>
          </p:cNvPr>
          <p:cNvSpPr txBox="1"/>
          <p:nvPr/>
        </p:nvSpPr>
        <p:spPr>
          <a:xfrm>
            <a:off x="561678" y="234332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Per a fer-ho és necessari analitzar el joc i preguntar-li coses com ara: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7CFCDD-9EE5-4CDA-BDD1-5272922B082B}"/>
              </a:ext>
            </a:extLst>
          </p:cNvPr>
          <p:cNvSpPr txBox="1"/>
          <p:nvPr/>
        </p:nvSpPr>
        <p:spPr>
          <a:xfrm>
            <a:off x="1578140" y="3255193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La dificultat dels nivells incrementa de forma adequada?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CE3D0-7428-4CF7-A0BE-2F046C659A2A}"/>
              </a:ext>
            </a:extLst>
          </p:cNvPr>
          <p:cNvSpPr txBox="1"/>
          <p:nvPr/>
        </p:nvSpPr>
        <p:spPr>
          <a:xfrm>
            <a:off x="1578141" y="379348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Quins nivells són més propensos a l’abandonament dels jugadors? Cal retocar-los?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1A6454-D35A-4796-8639-D541FB6BF1C7}"/>
              </a:ext>
            </a:extLst>
          </p:cNvPr>
          <p:cNvSpPr txBox="1"/>
          <p:nvPr/>
        </p:nvSpPr>
        <p:spPr>
          <a:xfrm>
            <a:off x="1578141" y="4616632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 percentatge de jugadors ha vist un cert nivell?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409E67-D4A1-4DF7-BBC0-ADE9BCB6754C}"/>
              </a:ext>
            </a:extLst>
          </p:cNvPr>
          <p:cNvSpPr txBox="1"/>
          <p:nvPr/>
        </p:nvSpPr>
        <p:spPr>
          <a:xfrm>
            <a:off x="1578142" y="5154926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Quina mitja de vegades cal jugar a un nivell per a poder superar-lo?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43ABEA-8676-42CF-AF9F-BC0BE97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/>
          <a:stretch/>
        </p:blipFill>
        <p:spPr>
          <a:xfrm>
            <a:off x="9293801" y="1291905"/>
            <a:ext cx="1743713" cy="11329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EB744-A106-4840-B0C5-AD77B916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9293799" y="2506227"/>
            <a:ext cx="1743713" cy="12872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602DE6-2D21-4885-84F2-94667CC3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9293798" y="3874843"/>
            <a:ext cx="1743713" cy="11530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FD8A7-E418-47B9-8E28-14B1C6F58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/>
          <a:stretch/>
        </p:blipFill>
        <p:spPr>
          <a:xfrm>
            <a:off x="9293797" y="5109271"/>
            <a:ext cx="1743713" cy="1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8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BAF19A-2235-4C6A-A499-0E34F4A96C11}"/>
              </a:ext>
            </a:extLst>
          </p:cNvPr>
          <p:cNvSpPr/>
          <p:nvPr/>
        </p:nvSpPr>
        <p:spPr>
          <a:xfrm>
            <a:off x="561679" y="452981"/>
            <a:ext cx="6014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primer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AA03-F48A-4468-8C73-E67EF8F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918E1-252F-473E-9405-6986A599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3" y="1475954"/>
            <a:ext cx="5449798" cy="452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3AE86-548F-45F5-AA8E-36F4D5EE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1" y="1475955"/>
            <a:ext cx="4942839" cy="4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DF4845-1537-4392-AA39-87C8A29CB61C}"/>
              </a:ext>
            </a:extLst>
          </p:cNvPr>
          <p:cNvSpPr/>
          <p:nvPr/>
        </p:nvSpPr>
        <p:spPr>
          <a:xfrm>
            <a:off x="561679" y="452981"/>
            <a:ext cx="58200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 l’últim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F0B0B-8CCD-4D9E-A97E-F19707DA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3FBFD5-DB7A-4520-AE39-1DE3F011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" y="1475955"/>
            <a:ext cx="5922036" cy="4914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DB9C3-7C01-4822-AAFC-3FA3C076439B}"/>
              </a:ext>
            </a:extLst>
          </p:cNvPr>
          <p:cNvSpPr txBox="1"/>
          <p:nvPr/>
        </p:nvSpPr>
        <p:spPr>
          <a:xfrm>
            <a:off x="7163814" y="1695894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S’aprecia un clar increment de la dificultat del primer món respecte l’últim.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B9EBE-4EE9-4181-B19A-19E591EFD3A0}"/>
              </a:ext>
            </a:extLst>
          </p:cNvPr>
          <p:cNvSpPr txBox="1"/>
          <p:nvPr/>
        </p:nvSpPr>
        <p:spPr>
          <a:xfrm>
            <a:off x="7163814" y="3362383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Les estadístiques encara no són fiables ja que no hi ha gaires jugadors encara...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FE674B-D38B-4047-AB0D-67525C392520}"/>
              </a:ext>
            </a:extLst>
          </p:cNvPr>
          <p:cNvSpPr txBox="1"/>
          <p:nvPr/>
        </p:nvSpPr>
        <p:spPr>
          <a:xfrm>
            <a:off x="7163814" y="4943435"/>
            <a:ext cx="3238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De moment el nivell 5 del món 8 és el més complicat de superar pels jugadors!</a:t>
            </a:r>
          </a:p>
        </p:txBody>
      </p:sp>
    </p:spTree>
    <p:extLst>
      <p:ext uri="{BB962C8B-B14F-4D97-AF65-F5344CB8AC3E}">
        <p14:creationId xmlns:p14="http://schemas.microsoft.com/office/powerpoint/2010/main" val="146379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D8BD8-05F6-4761-8E62-41072332BDE4}"/>
              </a:ext>
            </a:extLst>
          </p:cNvPr>
          <p:cNvSpPr/>
          <p:nvPr/>
        </p:nvSpPr>
        <p:spPr>
          <a:xfrm>
            <a:off x="561679" y="452981"/>
            <a:ext cx="5991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Gràfiques d’abandonament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C3694-474F-4F2B-BAED-5E598609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430F0D-DFD6-4D06-967A-F2BE622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" y="1249960"/>
            <a:ext cx="5242076" cy="5268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ED7B3-88EF-4768-841D-E3B7FBB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7" y="1249960"/>
            <a:ext cx="5516530" cy="52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DB9AC0-846D-4AC8-B349-18DFD7A91BE1}"/>
              </a:ext>
            </a:extLst>
          </p:cNvPr>
          <p:cNvSpPr/>
          <p:nvPr/>
        </p:nvSpPr>
        <p:spPr>
          <a:xfrm>
            <a:off x="561679" y="452981"/>
            <a:ext cx="5974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Notificacions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016BC4-949B-4EB4-8883-92F00D1E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A481E0-1C02-43CD-AA9E-3CAA1BD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" y="2195021"/>
            <a:ext cx="5757518" cy="288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5C0F1D-673E-4AB2-9072-C9C520486E2C}"/>
              </a:ext>
            </a:extLst>
          </p:cNvPr>
          <p:cNvSpPr txBox="1"/>
          <p:nvPr/>
        </p:nvSpPr>
        <p:spPr>
          <a:xfrm>
            <a:off x="561679" y="1293223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Els usuaris reben constantment notificacions que l’ajuden a interactuar amb altres usuaris.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0C0DB7-C42D-4A1E-9B5C-A45ED535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" y="2818701"/>
            <a:ext cx="5757519" cy="3359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25FC7-2A4B-4BEC-91BB-AC55B7A71A2E}"/>
              </a:ext>
            </a:extLst>
          </p:cNvPr>
          <p:cNvSpPr txBox="1"/>
          <p:nvPr/>
        </p:nvSpPr>
        <p:spPr>
          <a:xfrm>
            <a:off x="6921927" y="4058463"/>
            <a:ext cx="4361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Hi ha notificacions quan: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511127-BC26-4590-8B81-78D6005DD8AE}"/>
              </a:ext>
            </a:extLst>
          </p:cNvPr>
          <p:cNvSpPr txBox="1"/>
          <p:nvPr/>
        </p:nvSpPr>
        <p:spPr>
          <a:xfrm>
            <a:off x="6921927" y="452016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afegeix un altre usuari als seus contactes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1CD02F-51CD-449D-8ACA-0D3534CD7062}"/>
              </a:ext>
            </a:extLst>
          </p:cNvPr>
          <p:cNvSpPr txBox="1"/>
          <p:nvPr/>
        </p:nvSpPr>
        <p:spPr>
          <a:xfrm>
            <a:off x="6921927" y="5083721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aconsegueix el rècord absolut a </a:t>
            </a:r>
            <a:r>
              <a:rPr lang="ca-ES" dirty="0" err="1"/>
              <a:t>Arcade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BEEF97-4463-4274-A73E-7F9B143A1567}"/>
              </a:ext>
            </a:extLst>
          </p:cNvPr>
          <p:cNvSpPr txBox="1"/>
          <p:nvPr/>
        </p:nvSpPr>
        <p:spPr>
          <a:xfrm>
            <a:off x="6921927" y="563259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jugador és convidat a jugar a un nivell per part d’un altre jugador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8A67E0-CF85-48A4-A369-1CF1B9273C46}"/>
              </a:ext>
            </a:extLst>
          </p:cNvPr>
          <p:cNvSpPr txBox="1"/>
          <p:nvPr/>
        </p:nvSpPr>
        <p:spPr>
          <a:xfrm>
            <a:off x="6921927" y="6278926"/>
            <a:ext cx="43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I moltes més...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7F0E49-12F9-451C-88FD-FF5E4B6DB936}"/>
              </a:ext>
            </a:extLst>
          </p:cNvPr>
          <p:cNvSpPr txBox="1"/>
          <p:nvPr/>
        </p:nvSpPr>
        <p:spPr>
          <a:xfrm>
            <a:off x="6921927" y="1913399"/>
            <a:ext cx="436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El client se subscriu a un canal de comunicació asíncron obert pel servidor mitjançant una sol·licitud. Quan succeeix un esdeveniment el servidor dóna resposta al client, que immediatament enviarà una nova sol·licitud.</a:t>
            </a:r>
          </a:p>
        </p:txBody>
      </p:sp>
    </p:spTree>
    <p:extLst>
      <p:ext uri="{BB962C8B-B14F-4D97-AF65-F5344CB8AC3E}">
        <p14:creationId xmlns:p14="http://schemas.microsoft.com/office/powerpoint/2010/main" val="79243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0583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E16746-2C8C-461C-ACC7-403A0144688A}"/>
              </a:ext>
            </a:extLst>
          </p:cNvPr>
          <p:cNvSpPr/>
          <p:nvPr/>
        </p:nvSpPr>
        <p:spPr>
          <a:xfrm>
            <a:off x="1014686" y="377138"/>
            <a:ext cx="30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Protagonistes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8D64E-9FD5-4AA9-BBDF-C443BFBA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Imagen 5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F3524D84-53C9-49FD-ACEE-E815FD0D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2299045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92C1A61B-165A-4E85-988A-E39D9D3031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96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5B7075E-18C3-46B4-AC38-3685891BC9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9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5024A58-67CA-4A43-894F-5F58C20DBD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31988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021597E2-1B35-4ADC-B5E7-85F8221925F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32" y="4483405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C1C46573-9F15-4720-BAAC-47CD78C569B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" y="447965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796E1A05-64B5-4A88-A623-C5604D5D04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51" y="445964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E0C367FE-FB72-4AE3-82FF-AC660B8E828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5455708"/>
            <a:ext cx="935355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19FAA03-F0E7-439E-A15C-4F7B2C58E82C}"/>
              </a:ext>
            </a:extLst>
          </p:cNvPr>
          <p:cNvSpPr txBox="1"/>
          <p:nvPr/>
        </p:nvSpPr>
        <p:spPr>
          <a:xfrm>
            <a:off x="951216" y="1669415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Robots</a:t>
            </a:r>
          </a:p>
        </p:txBody>
      </p:sp>
      <p:pic>
        <p:nvPicPr>
          <p:cNvPr id="15" name="Imagen 14" descr="C:\Users\pausanchezv\AppData\Local\Microsoft\Windows\INetCache\Content.Word\enemy_fist.png">
            <a:extLst>
              <a:ext uri="{FF2B5EF4-FFF2-40B4-BE49-F238E27FC236}">
                <a16:creationId xmlns:a16="http://schemas.microsoft.com/office/drawing/2014/main" id="{16B3921A-7C90-4012-B0A6-B9C6B54244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38" y="2295191"/>
            <a:ext cx="777435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pausanchezv\AppData\Local\Microsoft\Windows\INetCache\Content.Word\enemy_fist_double.png">
            <a:extLst>
              <a:ext uri="{FF2B5EF4-FFF2-40B4-BE49-F238E27FC236}">
                <a16:creationId xmlns:a16="http://schemas.microsoft.com/office/drawing/2014/main" id="{F4F730D8-4978-4C84-825F-6589AC512FC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3" y="2309204"/>
            <a:ext cx="802433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C:\Users\pausanchezv\AppData\Local\Microsoft\Windows\INetCache\Content.Word\enemy_fist_triple.png">
            <a:extLst>
              <a:ext uri="{FF2B5EF4-FFF2-40B4-BE49-F238E27FC236}">
                <a16:creationId xmlns:a16="http://schemas.microsoft.com/office/drawing/2014/main" id="{6D19F5E8-E080-48AE-93AF-F045029E7CF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7" y="2277273"/>
            <a:ext cx="777435" cy="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C:\Users\pausanchezv\AppData\Local\Microsoft\Windows\INetCache\Content.Word\enemy_laser_simple.png">
            <a:extLst>
              <a:ext uri="{FF2B5EF4-FFF2-40B4-BE49-F238E27FC236}">
                <a16:creationId xmlns:a16="http://schemas.microsoft.com/office/drawing/2014/main" id="{74339E36-8F01-45BC-882E-F3FFC3157DE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5" y="3129876"/>
            <a:ext cx="951420" cy="8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C:\Users\pausanchezv\AppData\Local\Microsoft\Windows\INetCache\Content.Word\enemy_laser_quad.png">
            <a:extLst>
              <a:ext uri="{FF2B5EF4-FFF2-40B4-BE49-F238E27FC236}">
                <a16:creationId xmlns:a16="http://schemas.microsoft.com/office/drawing/2014/main" id="{58BF0E2A-12B7-4EBB-8049-1E624468ED7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4" y="3121774"/>
            <a:ext cx="799264" cy="76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C:\Users\pausanchezv\AppData\Local\Microsoft\Windows\INetCache\Content.Word\enemy_laser_double.png">
            <a:extLst>
              <a:ext uri="{FF2B5EF4-FFF2-40B4-BE49-F238E27FC236}">
                <a16:creationId xmlns:a16="http://schemas.microsoft.com/office/drawing/2014/main" id="{ECE9EADB-8017-488F-8E74-0A9B48BACEF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777" y="3067549"/>
            <a:ext cx="866511" cy="78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C:\Users\pausanchezv\AppData\Local\Microsoft\Windows\INetCache\Content.Word\enemy_flames.png">
            <a:extLst>
              <a:ext uri="{FF2B5EF4-FFF2-40B4-BE49-F238E27FC236}">
                <a16:creationId xmlns:a16="http://schemas.microsoft.com/office/drawing/2014/main" id="{7D133E1B-FFC2-42EC-AF34-87606D90D0E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58" y="4039979"/>
            <a:ext cx="671794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C:\Users\pausanchezv\AppData\Local\Microsoft\Windows\INetCache\Content.Word\enemy_electric_diagonal.png">
            <a:extLst>
              <a:ext uri="{FF2B5EF4-FFF2-40B4-BE49-F238E27FC236}">
                <a16:creationId xmlns:a16="http://schemas.microsoft.com/office/drawing/2014/main" id="{5FFEAF87-C5EE-45C9-A62D-956756122A4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65" y="4002136"/>
            <a:ext cx="687537" cy="6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C:\Users\pausanchezv\AppData\Local\Microsoft\Windows\INetCache\Content.Word\enemy_electric.png">
            <a:extLst>
              <a:ext uri="{FF2B5EF4-FFF2-40B4-BE49-F238E27FC236}">
                <a16:creationId xmlns:a16="http://schemas.microsoft.com/office/drawing/2014/main" id="{D313BA77-881B-4D21-BA3C-801D6E1A38D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5" y="3994034"/>
            <a:ext cx="689779" cy="67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C:\Users\pausanchezv\AppData\Local\Microsoft\Windows\INetCache\Content.Word\enemy_electric_until_diagonal.png">
            <a:extLst>
              <a:ext uri="{FF2B5EF4-FFF2-40B4-BE49-F238E27FC236}">
                <a16:creationId xmlns:a16="http://schemas.microsoft.com/office/drawing/2014/main" id="{AB63392E-469F-4834-BACD-FEA0CD20F33B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4" y="4753327"/>
            <a:ext cx="709359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 descr="C:\Users\pausanchezv\AppData\Local\Microsoft\Windows\INetCache\Content.Word\enemy_electric_until.png">
            <a:extLst>
              <a:ext uri="{FF2B5EF4-FFF2-40B4-BE49-F238E27FC236}">
                <a16:creationId xmlns:a16="http://schemas.microsoft.com/office/drawing/2014/main" id="{CCD83582-3063-44A1-98D7-529F85AA0B3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15" y="5570199"/>
            <a:ext cx="693758" cy="6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C:\Users\pausanchezv\AppData\Local\Microsoft\Windows\INetCache\Content.Word\enemy_electric_simple.png">
            <a:extLst>
              <a:ext uri="{FF2B5EF4-FFF2-40B4-BE49-F238E27FC236}">
                <a16:creationId xmlns:a16="http://schemas.microsoft.com/office/drawing/2014/main" id="{A39046B7-FC38-4BE3-AF0F-579F728F9B74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358" y="4719874"/>
            <a:ext cx="724615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C:\Users\pausanchezv\AppData\Local\Microsoft\Windows\INetCache\Content.Word\enemy_electric_double.png">
            <a:extLst>
              <a:ext uri="{FF2B5EF4-FFF2-40B4-BE49-F238E27FC236}">
                <a16:creationId xmlns:a16="http://schemas.microsoft.com/office/drawing/2014/main" id="{DDD63645-A076-41B8-8394-CFEF471D7003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6974" y="4704438"/>
            <a:ext cx="719264" cy="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C:\Users\pausanchezv\AppData\Local\Microsoft\Windows\INetCache\Content.Word\enemy_electric_until_simple.png">
            <a:extLst>
              <a:ext uri="{FF2B5EF4-FFF2-40B4-BE49-F238E27FC236}">
                <a16:creationId xmlns:a16="http://schemas.microsoft.com/office/drawing/2014/main" id="{0B6C182E-8796-4718-86EA-BA5B9F719E72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1" y="5521335"/>
            <a:ext cx="769496" cy="74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:\Users\pausanchezv\AppData\Local\Microsoft\Windows\INetCache\Content.Word\enemy_electric_until_double.png">
            <a:extLst>
              <a:ext uri="{FF2B5EF4-FFF2-40B4-BE49-F238E27FC236}">
                <a16:creationId xmlns:a16="http://schemas.microsoft.com/office/drawing/2014/main" id="{2806507F-9AC4-4188-9159-87EFB172506F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8" y="5536390"/>
            <a:ext cx="774434" cy="7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EA67C1E-B46A-4366-A706-62497BAA5945}"/>
              </a:ext>
            </a:extLst>
          </p:cNvPr>
          <p:cNvSpPr txBox="1"/>
          <p:nvPr/>
        </p:nvSpPr>
        <p:spPr>
          <a:xfrm>
            <a:off x="4566686" y="167742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Enemics</a:t>
            </a:r>
          </a:p>
        </p:txBody>
      </p:sp>
      <p:pic>
        <p:nvPicPr>
          <p:cNvPr id="32" name="Imagen 31" descr="C:\Users\pausanchezv\AppData\Local\Microsoft\Windows\INetCache\Content.Word\item_hammer.png">
            <a:extLst>
              <a:ext uri="{FF2B5EF4-FFF2-40B4-BE49-F238E27FC236}">
                <a16:creationId xmlns:a16="http://schemas.microsoft.com/office/drawing/2014/main" id="{BEB7DC2F-F4DA-4DE4-AC7D-B3ED3E61033B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7" y="2339540"/>
            <a:ext cx="9067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4DBDFE0-C520-4660-8037-48FD6FEB27CB}"/>
              </a:ext>
            </a:extLst>
          </p:cNvPr>
          <p:cNvSpPr txBox="1"/>
          <p:nvPr/>
        </p:nvSpPr>
        <p:spPr>
          <a:xfrm>
            <a:off x="7925772" y="164578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Armes</a:t>
            </a:r>
          </a:p>
        </p:txBody>
      </p:sp>
      <p:pic>
        <p:nvPicPr>
          <p:cNvPr id="34" name="Imagen 33" descr="C:\Users\pausanchezv\AppData\Local\Microsoft\Windows\INetCache\Content.Word\item_pencil.png">
            <a:extLst>
              <a:ext uri="{FF2B5EF4-FFF2-40B4-BE49-F238E27FC236}">
                <a16:creationId xmlns:a16="http://schemas.microsoft.com/office/drawing/2014/main" id="{8D702ACD-9B02-495B-9737-865C041EE8D0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39" y="2396055"/>
            <a:ext cx="850265" cy="8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 descr="C:\Users\pausanchezv\AppData\Local\Microsoft\Windows\INetCache\Content.Word\item_dynamite.png">
            <a:extLst>
              <a:ext uri="{FF2B5EF4-FFF2-40B4-BE49-F238E27FC236}">
                <a16:creationId xmlns:a16="http://schemas.microsoft.com/office/drawing/2014/main" id="{86625FAC-6022-42FC-A2B6-32ADC433D64C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3" y="2277273"/>
            <a:ext cx="942340" cy="105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 descr="C:\Users\pausanchezv\AppData\Local\Microsoft\Windows\INetCache\Content.Word\item_bomb.png">
            <a:extLst>
              <a:ext uri="{FF2B5EF4-FFF2-40B4-BE49-F238E27FC236}">
                <a16:creationId xmlns:a16="http://schemas.microsoft.com/office/drawing/2014/main" id="{9BAA7554-80B2-49A4-BC74-F66A88B3A7DA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24" y="3550286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n 36" descr="C:\Users\pausanchezv\AppData\Local\Microsoft\Windows\INetCache\Content.Word\item_misile.png">
            <a:extLst>
              <a:ext uri="{FF2B5EF4-FFF2-40B4-BE49-F238E27FC236}">
                <a16:creationId xmlns:a16="http://schemas.microsoft.com/office/drawing/2014/main" id="{A89C8341-9D0D-4972-9383-E3F861771B13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53" y="3676995"/>
            <a:ext cx="92710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1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A52EE7-BDD5-4EC5-B470-9C935BDF4970}"/>
              </a:ext>
            </a:extLst>
          </p:cNvPr>
          <p:cNvSpPr/>
          <p:nvPr/>
        </p:nvSpPr>
        <p:spPr>
          <a:xfrm>
            <a:off x="1014686" y="377138"/>
            <a:ext cx="5611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Objectius generals del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68E45-CB0C-4564-900F-D312FF1457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F35E2-DF6E-443A-8B15-59ABDDB84B54}"/>
              </a:ext>
            </a:extLst>
          </p:cNvPr>
          <p:cNvSpPr txBox="1"/>
          <p:nvPr/>
        </p:nvSpPr>
        <p:spPr>
          <a:xfrm>
            <a:off x="754066" y="4755807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L’objectiu principal del joc és col·locar tots els robots de manera que no morin!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B2DD36-9634-432B-8A55-48D19F70B4B1}"/>
              </a:ext>
            </a:extLst>
          </p:cNvPr>
          <p:cNvSpPr txBox="1"/>
          <p:nvPr/>
        </p:nvSpPr>
        <p:spPr>
          <a:xfrm>
            <a:off x="754066" y="5222168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hi ha altres objectius: Obtenir una bona puntuació, aconseguir les 3 estrelles...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91BCB-3F9D-4DB6-BCBD-4FA7F1467106}"/>
              </a:ext>
            </a:extLst>
          </p:cNvPr>
          <p:cNvSpPr txBox="1"/>
          <p:nvPr/>
        </p:nvSpPr>
        <p:spPr>
          <a:xfrm>
            <a:off x="754066" y="5688529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A més, cada modalitat de joc té el seu objectiu particular i la seva raó de ser!</a:t>
            </a:r>
          </a:p>
        </p:txBody>
      </p:sp>
      <p:pic>
        <p:nvPicPr>
          <p:cNvPr id="2" name="pres_win">
            <a:hlinkClick r:id="" action="ppaction://media"/>
            <a:extLst>
              <a:ext uri="{FF2B5EF4-FFF2-40B4-BE49-F238E27FC236}">
                <a16:creationId xmlns:a16="http://schemas.microsoft.com/office/drawing/2014/main" id="{B8AA4037-172C-4183-BBFD-3B658E49A6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9417" y="2070505"/>
            <a:ext cx="5334000" cy="2171700"/>
          </a:xfrm>
          <a:prstGeom prst="rect">
            <a:avLst/>
          </a:prstGeom>
        </p:spPr>
      </p:pic>
      <p:pic>
        <p:nvPicPr>
          <p:cNvPr id="6" name="pres_lose">
            <a:hlinkClick r:id="" action="ppaction://media"/>
            <a:extLst>
              <a:ext uri="{FF2B5EF4-FFF2-40B4-BE49-F238E27FC236}">
                <a16:creationId xmlns:a16="http://schemas.microsoft.com/office/drawing/2014/main" id="{86A5E8DF-5D63-4333-9FA6-4BB0CAE839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066" y="2070505"/>
            <a:ext cx="5334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F84D05-CD09-48E6-B209-D8AD013644D6}"/>
              </a:ext>
            </a:extLst>
          </p:cNvPr>
          <p:cNvSpPr/>
          <p:nvPr/>
        </p:nvSpPr>
        <p:spPr>
          <a:xfrm>
            <a:off x="1014688" y="604705"/>
            <a:ext cx="3882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Modalitats de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35BCD3-E956-477B-B713-6F67E1ED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85201D-2201-49A5-9C08-E5E33721FEC2}"/>
              </a:ext>
            </a:extLst>
          </p:cNvPr>
          <p:cNvSpPr txBox="1"/>
          <p:nvPr/>
        </p:nvSpPr>
        <p:spPr>
          <a:xfrm>
            <a:off x="1014688" y="1642188"/>
            <a:ext cx="2948474" cy="48936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Original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Es basa en 8 mons que cal superar per arribar al final del joc. Es comença a jugar amb 5 vides i cada vegada que es perd un nivell es perd també una vida. </a:t>
            </a:r>
          </a:p>
          <a:p>
            <a:pPr algn="ctr"/>
            <a:r>
              <a:rPr lang="ca-ES" dirty="0"/>
              <a:t>És imprescindible tenir vides per a poder jugar-hi.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b="1" dirty="0"/>
              <a:t>Motivació: Arribar al final del joc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D2C0-1725-43F0-BF97-B99C0EB1D43B}"/>
              </a:ext>
            </a:extLst>
          </p:cNvPr>
          <p:cNvSpPr txBox="1"/>
          <p:nvPr/>
        </p:nvSpPr>
        <p:spPr>
          <a:xfrm>
            <a:off x="4647405" y="1642188"/>
            <a:ext cx="2948474" cy="4893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</a:t>
            </a:r>
            <a:r>
              <a:rPr lang="ca-ES" sz="2400" dirty="0" err="1"/>
              <a:t>Arcade</a:t>
            </a:r>
            <a:endParaRPr lang="ca-ES" sz="2400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Els nivells són infinits, aleatoris i de dificultat incremental. </a:t>
            </a:r>
          </a:p>
          <a:p>
            <a:pPr algn="ctr"/>
            <a:r>
              <a:rPr lang="ca-ES" dirty="0"/>
              <a:t>No descompta vides i per cada 5 nivells consecutius superats es guanya una vida.</a:t>
            </a:r>
          </a:p>
          <a:p>
            <a:pPr algn="ctr"/>
            <a:r>
              <a:rPr lang="ca-ES" dirty="0"/>
              <a:t>No té memòria, quan es perd un nivell s’ha de tornar a començar.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Assolir el màxim nivell o aconseguir vides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7FFF42-D482-4764-A9F5-7156EFB7F460}"/>
              </a:ext>
            </a:extLst>
          </p:cNvPr>
          <p:cNvSpPr txBox="1"/>
          <p:nvPr/>
        </p:nvSpPr>
        <p:spPr>
          <a:xfrm>
            <a:off x="8280122" y="1642188"/>
            <a:ext cx="2948474" cy="48936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Nivells personalitzats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Permet als usuaris crear els seus propis nivells i convidar altres jugadors a superar-los.</a:t>
            </a:r>
          </a:p>
          <a:p>
            <a:pPr algn="ctr"/>
            <a:r>
              <a:rPr lang="ca-ES" dirty="0"/>
              <a:t>Permet jugar a nivells creats per altres jugadors i aconseguir la recompensa que ofereixen.</a:t>
            </a:r>
          </a:p>
          <a:p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Aconseguir recompenses i posar a prova les habilitats estratègiques creant nivells increïbles.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366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10AC10-27A4-4C8D-8A6F-3CFDA161959C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E56CE6-A7B7-49D0-9397-590EB65B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604704"/>
            <a:ext cx="3317510" cy="2981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FC3AD-039A-451D-BA84-A34FA58A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8" y="602290"/>
            <a:ext cx="3320197" cy="2984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65628-71F2-400A-AED3-D40EEC71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F7E577-96B3-41E7-AD69-3E8387BAE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3660920"/>
            <a:ext cx="3317510" cy="29818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B309D-44BC-4FD0-A7AD-B31250F9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7" y="3660920"/>
            <a:ext cx="3320197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B155E9-7719-4F89-A14A-A7240B82F206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Arcade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F99D46-77B2-4C9C-964F-F7A6FE48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7" y="681135"/>
            <a:ext cx="3292097" cy="2939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ABEAD-9332-4A5A-A649-A0F6507D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1" y="681135"/>
            <a:ext cx="3297543" cy="2944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BED156-E6DF-4223-856E-3E432042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12BCD-2161-4C8E-996B-7E5980D4E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6" y="3712490"/>
            <a:ext cx="3292097" cy="29391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FCFC4F-D1BB-4961-B530-9EA81B1F3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70" y="3712489"/>
            <a:ext cx="329209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34BA34-76C4-4CC6-AFA2-079D89B611DC}"/>
              </a:ext>
            </a:extLst>
          </p:cNvPr>
          <p:cNvSpPr/>
          <p:nvPr/>
        </p:nvSpPr>
        <p:spPr>
          <a:xfrm>
            <a:off x="1014688" y="604705"/>
            <a:ext cx="468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Nivells Personalitzats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E24A97-1A49-4311-BCD0-32ECA67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8" y="2174033"/>
            <a:ext cx="4191963" cy="36482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59D7B1-EFA1-42A0-9C10-29787131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2" y="2174033"/>
            <a:ext cx="5699619" cy="3647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536B6-7491-4392-9F4D-16D641D3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A54FE9-DE7C-40B3-A029-25D98310FBFA}"/>
              </a:ext>
            </a:extLst>
          </p:cNvPr>
          <p:cNvSpPr txBox="1"/>
          <p:nvPr/>
        </p:nvSpPr>
        <p:spPr>
          <a:xfrm>
            <a:off x="930713" y="167951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Jugar a nivells creats pels usuaris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DB1AF9-670E-4D7F-8829-12E46D8018F6}"/>
              </a:ext>
            </a:extLst>
          </p:cNvPr>
          <p:cNvSpPr txBox="1"/>
          <p:nvPr/>
        </p:nvSpPr>
        <p:spPr>
          <a:xfrm>
            <a:off x="5795695" y="1679510"/>
            <a:ext cx="57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Crear nivells propis</a:t>
            </a:r>
          </a:p>
        </p:txBody>
      </p:sp>
    </p:spTree>
    <p:extLst>
      <p:ext uri="{BB962C8B-B14F-4D97-AF65-F5344CB8AC3E}">
        <p14:creationId xmlns:p14="http://schemas.microsoft.com/office/powerpoint/2010/main" val="348922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702270-EC84-46A9-A9D9-B7EC888C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3F3B0E-8084-4768-BFEA-C8229D4676DF}"/>
              </a:ext>
            </a:extLst>
          </p:cNvPr>
          <p:cNvSpPr/>
          <p:nvPr/>
        </p:nvSpPr>
        <p:spPr>
          <a:xfrm>
            <a:off x="1014686" y="377138"/>
            <a:ext cx="4066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Desenvolupament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B350E9-9719-4207-BC6A-8E9907ECB0CD}"/>
              </a:ext>
            </a:extLst>
          </p:cNvPr>
          <p:cNvSpPr txBox="1"/>
          <p:nvPr/>
        </p:nvSpPr>
        <p:spPr>
          <a:xfrm>
            <a:off x="1014686" y="2121664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1. Entorn web i xarxa social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A3A2AD-EF7C-4B5F-889E-EB498A25A220}"/>
              </a:ext>
            </a:extLst>
          </p:cNvPr>
          <p:cNvSpPr txBox="1"/>
          <p:nvPr/>
        </p:nvSpPr>
        <p:spPr>
          <a:xfrm>
            <a:off x="1014686" y="3373021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2. Motor algorísmic del joc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831085-7082-4777-BD05-19572F8B50C8}"/>
              </a:ext>
            </a:extLst>
          </p:cNvPr>
          <p:cNvSpPr txBox="1"/>
          <p:nvPr/>
        </p:nvSpPr>
        <p:spPr>
          <a:xfrm>
            <a:off x="1014686" y="4624379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3. Analítiques del joc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88289C-A716-4858-B224-00198EF5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1761014"/>
            <a:ext cx="1423520" cy="14235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6FA6F6-4CC2-4CBE-B87F-46DD2139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8" y="2919404"/>
            <a:ext cx="2158592" cy="1570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1F6FD6-DE1C-4D98-A74A-8E12A9AE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3957796"/>
            <a:ext cx="1696384" cy="1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1099</Words>
  <Application>Microsoft Office PowerPoint</Application>
  <PresentationFormat>Panorámica</PresentationFormat>
  <Paragraphs>143</Paragraphs>
  <Slides>27</Slides>
  <Notes>0</Notes>
  <HiddenSlides>0</HiddenSlides>
  <MMClips>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 sanchez valdivieso</dc:creator>
  <cp:lastModifiedBy>pau sanchez valdivieso</cp:lastModifiedBy>
  <cp:revision>80</cp:revision>
  <dcterms:created xsi:type="dcterms:W3CDTF">2017-12-09T09:24:14Z</dcterms:created>
  <dcterms:modified xsi:type="dcterms:W3CDTF">2018-01-25T07:35:48Z</dcterms:modified>
</cp:coreProperties>
</file>